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95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2" r:id="rId14"/>
    <p:sldId id="269" r:id="rId15"/>
    <p:sldId id="270" r:id="rId16"/>
    <p:sldId id="273" r:id="rId17"/>
    <p:sldId id="274" r:id="rId18"/>
    <p:sldId id="27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1" roundtripDataSignature="AMtx7mieDvJaYzIpkjMMDY7EzGUsSVwy3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857" autoAdjust="0"/>
  </p:normalViewPr>
  <p:slideViewPr>
    <p:cSldViewPr snapToGrid="0">
      <p:cViewPr varScale="1">
        <p:scale>
          <a:sx n="41" d="100"/>
          <a:sy n="41" d="100"/>
        </p:scale>
        <p:origin x="72" y="15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g>
</file>

<file path=ppt/media/image11.png>
</file>

<file path=ppt/media/image12.gif>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3.jpg>
</file>

<file path=ppt/media/image4.gif>
</file>

<file path=ppt/media/image5.gif>
</file>

<file path=ppt/media/image6.gif>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0f601381f9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0f601381f9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0f601381f9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0f601381f9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1092b3a7dbd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g1092b3a7dbd_0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primary audience we are designing this game for is the casual platformer fan. These are people who may have played a 3D platformer in the past, but don’t necessarily identify themselves as a ‘gamer’.</a:t>
            </a:r>
          </a:p>
          <a:p>
            <a:r>
              <a:rPr lang="en-US" dirty="0"/>
              <a:t>We intend to appeal to this market by creating a relatable world (w/ realistic and familiar setting/character) but heightened and dynamic movement.</a:t>
            </a:r>
          </a:p>
          <a:p>
            <a:r>
              <a:rPr lang="en-US" dirty="0"/>
              <a:t>The goal is to make the experience seem recognizable and engaging. We hope that pairing this with a competitive price point will drive consumer attention.</a:t>
            </a:r>
          </a:p>
          <a:p>
            <a:r>
              <a:rPr lang="en-US" dirty="0"/>
              <a:t>While a broad appeal is our main goal, we also intend to make later sections of the game quite challenging in order to increase interest for more experienced players. </a:t>
            </a:r>
            <a:br>
              <a:rPr lang="en-US" dirty="0"/>
            </a:br>
            <a:r>
              <a:rPr lang="en-US" dirty="0"/>
              <a:t>We are aware that this may present accessibility concerns for some players in the initial prototype. During development, we will be mindful of different accessibility options we could introduce to ensure a wider variety of players could enjoy our game.</a:t>
            </a:r>
          </a:p>
        </p:txBody>
      </p:sp>
    </p:spTree>
    <p:extLst>
      <p:ext uri="{BB962C8B-B14F-4D97-AF65-F5344CB8AC3E}">
        <p14:creationId xmlns:p14="http://schemas.microsoft.com/office/powerpoint/2010/main" val="13604825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CA" dirty="0"/>
              <a:t>Beyond our primary audience, we are also hoping to make the game appeal to </a:t>
            </a:r>
            <a:r>
              <a:rPr lang="en-CA" dirty="0" err="1"/>
              <a:t>speedrunners</a:t>
            </a:r>
            <a:r>
              <a:rPr lang="en-CA" dirty="0"/>
              <a:t> and streamers (as well as their audiences).</a:t>
            </a:r>
          </a:p>
          <a:p>
            <a:r>
              <a:rPr lang="en-CA" dirty="0"/>
              <a:t>Finding our corner of this market will allow for a longer lifespan for the game and drive additional sales over time</a:t>
            </a:r>
          </a:p>
          <a:p>
            <a:r>
              <a:rPr lang="en-CA" dirty="0"/>
              <a:t>Since the game is built around dynamic movement and puzzle solving options, we hope that the game will find an audience with these groups (similar to larger titles such as Super Mario Odyssey or smaller more comparable titles such as Mail Mole). </a:t>
            </a:r>
          </a:p>
          <a:p>
            <a:r>
              <a:rPr lang="en-CA" dirty="0"/>
              <a:t>As players find new, faster ways to complete the game, spectators should be able to get a sense of what the game is about within a few seconds of viewing it and will hopefully be encouraged to pick the game up for themselves.</a:t>
            </a:r>
          </a:p>
          <a:p>
            <a:pPr marL="0" lvl="0" indent="0" algn="l" rtl="0">
              <a:spcBef>
                <a:spcPts val="0"/>
              </a:spcBef>
              <a:spcAft>
                <a:spcPts val="0"/>
              </a:spcAft>
              <a:buNone/>
            </a:pPr>
            <a:endParaRPr dirty="0"/>
          </a:p>
        </p:txBody>
      </p:sp>
      <p:sp>
        <p:nvSpPr>
          <p:cNvPr id="171" name="Google Shape;17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CA" dirty="0"/>
              <a:t>We intend to release this game as a one time purchase. This felt like the tried and true approach for similar titles such as (read a few from list)</a:t>
            </a:r>
          </a:p>
          <a:p>
            <a:r>
              <a:rPr lang="en-CA" dirty="0"/>
              <a:t>Note that some of these titles are 2D rather than 3D so we went slightly higher into the price range to account for the additional costs and considerations required for the development of a 3D game.</a:t>
            </a:r>
          </a:p>
          <a:p>
            <a:r>
              <a:rPr lang="en-CA" dirty="0"/>
              <a:t>In line with these games, we are targeting a retail price of approx. $15 Canadian.</a:t>
            </a:r>
          </a:p>
          <a:p>
            <a:r>
              <a:rPr lang="en-CA" dirty="0"/>
              <a:t>Since the scope of the game is relatively small we feel this price point puts us in line with what consumers could expect to pay for a similar title, rather than pricing it to compete with AAA puzzle/platformers.</a:t>
            </a:r>
          </a:p>
          <a:p>
            <a:r>
              <a:rPr lang="en-CA" dirty="0"/>
              <a:t>Closer to the launch price of Portal (when released as standalone) rather than Portal 2</a:t>
            </a:r>
          </a:p>
          <a:p>
            <a:pPr marL="0" lvl="0" indent="0" algn="l" rtl="0">
              <a:spcBef>
                <a:spcPts val="0"/>
              </a:spcBef>
              <a:spcAft>
                <a:spcPts val="0"/>
              </a:spcAft>
              <a:buNone/>
            </a:pPr>
            <a:endParaRPr dirty="0"/>
          </a:p>
        </p:txBody>
      </p:sp>
      <p:sp>
        <p:nvSpPr>
          <p:cNvPr id="180" name="Google Shape;180;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Beyond the one time purchase of the product, we are looking to additional channels to help drive revenue</a:t>
            </a:r>
          </a:p>
          <a:p>
            <a:r>
              <a:rPr lang="en-US" dirty="0"/>
              <a:t>These include the opportunity of DLC levels should the game see a longer than expected adoption rate. Adding additional maps will provide new options to add mechanics/challenges for the player.</a:t>
            </a:r>
          </a:p>
          <a:p>
            <a:r>
              <a:rPr lang="en-US" dirty="0"/>
              <a:t>These could either be priced as separate purchases or as free updates to the game to attract new players who may not have been sold on the initial offering</a:t>
            </a:r>
          </a:p>
          <a:p>
            <a:r>
              <a:rPr lang="en-US" dirty="0"/>
              <a:t>Beyond the game itself, our focus on gameplay mechanics over narrative allows for these mechanics to be re-used in further titles.</a:t>
            </a:r>
          </a:p>
          <a:p>
            <a:r>
              <a:rPr lang="en-US" dirty="0"/>
              <a:t>Since traversal options such as climbing and balancing are relatively ubiquitous mechanics, we could port over code developed as part of this title to a larger game in order to offset development costs.</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41114624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831951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0f601381f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0f601381f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0921dda76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g10921dda769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921dda76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g10921dda769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0f601381f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0f601381f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0f601381f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10f601381f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0f601381f9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0f601381f9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0f601381f9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10f601381f9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0f601381f9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0f601381f9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792550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70727470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17560440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92906748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192560376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72028083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244021909"/>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17892271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17832435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568284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4193691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081616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403679339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109142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949278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3242997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46359056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CA"/>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pPr marL="0" lvl="0" indent="0" algn="r" rtl="0">
              <a:spcBef>
                <a:spcPts val="0"/>
              </a:spcBef>
              <a:spcAft>
                <a:spcPts val="0"/>
              </a:spcAft>
              <a:buNone/>
            </a:pPr>
            <a:fld id="{00000000-1234-1234-1234-123412341234}" type="slidenum">
              <a:rPr lang="en-CA" smtClean="0"/>
              <a:t>‹#›</a:t>
            </a:fld>
            <a:endParaRPr lang="en-CA"/>
          </a:p>
        </p:txBody>
      </p:sp>
    </p:spTree>
    <p:extLst>
      <p:ext uri="{BB962C8B-B14F-4D97-AF65-F5344CB8AC3E}">
        <p14:creationId xmlns:p14="http://schemas.microsoft.com/office/powerpoint/2010/main" val="2731182342"/>
      </p:ext>
    </p:extLst>
  </p:cSld>
  <p:clrMap bg1="dk1" tx1="lt1" bg2="dk2" tx2="lt2" accent1="accent1" accent2="accent2" accent3="accent3" accent4="accent4" accent5="accent5" accent6="accent6" hlink="hlink" folHlink="folHlink"/>
  <p:sldLayoutIdLst>
    <p:sldLayoutId id="2147483959" r:id="rId1"/>
    <p:sldLayoutId id="2147483960" r:id="rId2"/>
    <p:sldLayoutId id="2147483961" r:id="rId3"/>
    <p:sldLayoutId id="2147483962" r:id="rId4"/>
    <p:sldLayoutId id="2147483963" r:id="rId5"/>
    <p:sldLayoutId id="2147483964" r:id="rId6"/>
    <p:sldLayoutId id="2147483965" r:id="rId7"/>
    <p:sldLayoutId id="2147483966" r:id="rId8"/>
    <p:sldLayoutId id="2147483967" r:id="rId9"/>
    <p:sldLayoutId id="2147483968" r:id="rId10"/>
    <p:sldLayoutId id="2147483969" r:id="rId11"/>
    <p:sldLayoutId id="2147483970" r:id="rId12"/>
    <p:sldLayoutId id="2147483971" r:id="rId13"/>
    <p:sldLayoutId id="2147483972" r:id="rId14"/>
    <p:sldLayoutId id="2147483973" r:id="rId15"/>
    <p:sldLayoutId id="2147483974" r:id="rId16"/>
    <p:sldLayoutId id="2147483975"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https://www.youtube.com/watch?v=jeq11f7Ip3s" TargetMode="External"/><Relationship Id="rId4" Type="http://schemas.openxmlformats.org/officeDocument/2006/relationships/image" Target="../media/image13.jpg"/></Relationships>
</file>

<file path=ppt/slides/_rels/slide1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hyperlink" Target="https://www.riotbits.com/marvels-spider-man-miles-morales-how-to-get-the-bodega-cat-suit-4269/" TargetMode="External"/><Relationship Id="rId4" Type="http://schemas.openxmlformats.org/officeDocument/2006/relationships/image" Target="../media/image21.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a:spLocks noGrp="1"/>
          </p:cNvSpPr>
          <p:nvPr>
            <p:ph type="ctrTitle"/>
          </p:nvPr>
        </p:nvSpPr>
        <p:spPr>
          <a:xfrm>
            <a:off x="1523991" y="0"/>
            <a:ext cx="9144000" cy="12942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dk1"/>
              </a:buClr>
              <a:buSzPts val="6000"/>
              <a:buFont typeface="Calibri"/>
              <a:buNone/>
            </a:pPr>
            <a:r>
              <a:rPr lang="en-CA" dirty="0"/>
              <a:t>Feral</a:t>
            </a:r>
            <a:endParaRPr dirty="0"/>
          </a:p>
        </p:txBody>
      </p:sp>
      <p:pic>
        <p:nvPicPr>
          <p:cNvPr id="85" name="Google Shape;85;p1"/>
          <p:cNvPicPr preferRelativeResize="0"/>
          <p:nvPr/>
        </p:nvPicPr>
        <p:blipFill rotWithShape="1">
          <a:blip r:embed="rId3">
            <a:alphaModFix/>
          </a:blip>
          <a:srcRect/>
          <a:stretch/>
        </p:blipFill>
        <p:spPr>
          <a:xfrm>
            <a:off x="1565554" y="1337225"/>
            <a:ext cx="9060874" cy="46042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g10f601381f9_0_43"/>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43" name="Google Shape;143;g10f601381f9_0_43"/>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Pressure Plates:</a:t>
            </a:r>
            <a:endParaRPr/>
          </a:p>
          <a:p>
            <a:pPr marL="457200" lvl="0" indent="-342900" algn="l" rtl="0">
              <a:spcBef>
                <a:spcPts val="1000"/>
              </a:spcBef>
              <a:spcAft>
                <a:spcPts val="0"/>
              </a:spcAft>
              <a:buSzPts val="1800"/>
              <a:buChar char="-"/>
            </a:pPr>
            <a:r>
              <a:rPr lang="en-CA" b="1"/>
              <a:t>Description: </a:t>
            </a:r>
            <a:r>
              <a:rPr lang="en-CA"/>
              <a:t>An interactable object in the world that will have a specific behaviour when the correct item is placed on top.</a:t>
            </a:r>
            <a:endParaRPr/>
          </a:p>
        </p:txBody>
      </p:sp>
      <p:pic>
        <p:nvPicPr>
          <p:cNvPr id="144" name="Google Shape;144;g10f601381f9_0_43"/>
          <p:cNvPicPr preferRelativeResize="0"/>
          <p:nvPr/>
        </p:nvPicPr>
        <p:blipFill>
          <a:blip r:embed="rId3">
            <a:alphaModFix/>
          </a:blip>
          <a:stretch>
            <a:fillRect/>
          </a:stretch>
        </p:blipFill>
        <p:spPr>
          <a:xfrm>
            <a:off x="2983375" y="3369375"/>
            <a:ext cx="5592400" cy="3145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g10f601381f9_0_48"/>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50" name="Google Shape;150;g10f601381f9_0_48"/>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Interactive Doors:</a:t>
            </a:r>
            <a:endParaRPr b="1"/>
          </a:p>
          <a:p>
            <a:pPr marL="457200" lvl="0" indent="-342900" algn="l" rtl="0">
              <a:spcBef>
                <a:spcPts val="1000"/>
              </a:spcBef>
              <a:spcAft>
                <a:spcPts val="0"/>
              </a:spcAft>
              <a:buSzPts val="1800"/>
              <a:buChar char="-"/>
            </a:pPr>
            <a:r>
              <a:rPr lang="en-CA" b="1"/>
              <a:t>Description: </a:t>
            </a:r>
            <a:r>
              <a:rPr lang="en-CA"/>
              <a:t>A “barrier” object in the world where the player will have to find various items and or complete difficult tasks to progress further in the game.</a:t>
            </a:r>
            <a:endParaRPr/>
          </a:p>
          <a:p>
            <a:pPr marL="457200" lvl="0" indent="-342900" algn="l" rtl="0">
              <a:spcBef>
                <a:spcPts val="0"/>
              </a:spcBef>
              <a:spcAft>
                <a:spcPts val="0"/>
              </a:spcAft>
              <a:buSzPts val="1800"/>
              <a:buChar char="-"/>
            </a:pPr>
            <a:r>
              <a:rPr lang="en-CA"/>
              <a:t>Openable by keys/key cards and pressure plates</a:t>
            </a:r>
            <a:endParaRPr/>
          </a:p>
          <a:p>
            <a:pPr marL="457200" lvl="0" indent="-342900" algn="l" rtl="0">
              <a:spcBef>
                <a:spcPts val="0"/>
              </a:spcBef>
              <a:spcAft>
                <a:spcPts val="0"/>
              </a:spcAft>
              <a:buSzPts val="1800"/>
              <a:buChar char="-"/>
            </a:pPr>
            <a:r>
              <a:rPr lang="en-CA"/>
              <a:t>Displaying the status of the door (ie: Locked, Press ‘E’ to open)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g1092b3a7dbd_0_1"/>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CA"/>
              <a:t>pics</a:t>
            </a:r>
            <a:endParaRPr/>
          </a:p>
        </p:txBody>
      </p:sp>
      <p:sp>
        <p:nvSpPr>
          <p:cNvPr id="156" name="Google Shape;156;g1092b3a7dbd_0_1"/>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SzPts val="1800"/>
              <a:buNone/>
            </a:pPr>
            <a:endParaRPr/>
          </a:p>
        </p:txBody>
      </p:sp>
      <p:pic>
        <p:nvPicPr>
          <p:cNvPr id="157" name="Google Shape;157;g1092b3a7dbd_0_1"/>
          <p:cNvPicPr preferRelativeResize="0"/>
          <p:nvPr/>
        </p:nvPicPr>
        <p:blipFill rotWithShape="1">
          <a:blip r:embed="rId3">
            <a:alphaModFix/>
          </a:blip>
          <a:srcRect/>
          <a:stretch/>
        </p:blipFill>
        <p:spPr>
          <a:xfrm>
            <a:off x="5529355" y="878325"/>
            <a:ext cx="7306219" cy="4109751"/>
          </a:xfrm>
          <a:prstGeom prst="rect">
            <a:avLst/>
          </a:prstGeom>
          <a:noFill/>
          <a:ln>
            <a:noFill/>
          </a:ln>
        </p:spPr>
      </p:pic>
      <p:pic>
        <p:nvPicPr>
          <p:cNvPr id="158" name="Google Shape;158;g1092b3a7dbd_0_1"/>
          <p:cNvPicPr preferRelativeResize="0"/>
          <p:nvPr/>
        </p:nvPicPr>
        <p:blipFill rotWithShape="1">
          <a:blip r:embed="rId4">
            <a:alphaModFix/>
          </a:blip>
          <a:srcRect/>
          <a:stretch/>
        </p:blipFill>
        <p:spPr>
          <a:xfrm>
            <a:off x="-2270992" y="2205850"/>
            <a:ext cx="7735469" cy="4351201"/>
          </a:xfrm>
          <a:prstGeom prst="rect">
            <a:avLst/>
          </a:prstGeom>
          <a:noFill/>
          <a:ln>
            <a:noFill/>
          </a:ln>
        </p:spPr>
      </p:pic>
      <p:pic>
        <p:nvPicPr>
          <p:cNvPr id="159" name="Google Shape;159;g1092b3a7dbd_0_1"/>
          <p:cNvPicPr preferRelativeResize="0"/>
          <p:nvPr/>
        </p:nvPicPr>
        <p:blipFill rotWithShape="1">
          <a:blip r:embed="rId5">
            <a:alphaModFix/>
          </a:blip>
          <a:srcRect/>
          <a:stretch/>
        </p:blipFill>
        <p:spPr>
          <a:xfrm>
            <a:off x="288375" y="74000"/>
            <a:ext cx="6938050" cy="3902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5FD56-0E57-4A3D-9848-340CCAD739AA}"/>
              </a:ext>
            </a:extLst>
          </p:cNvPr>
          <p:cNvSpPr>
            <a:spLocks noGrp="1"/>
          </p:cNvSpPr>
          <p:nvPr>
            <p:ph type="title"/>
          </p:nvPr>
        </p:nvSpPr>
        <p:spPr/>
        <p:txBody>
          <a:bodyPr/>
          <a:lstStyle/>
          <a:p>
            <a:r>
              <a:rPr lang="en-CA" dirty="0"/>
              <a:t>Target Audience</a:t>
            </a:r>
          </a:p>
        </p:txBody>
      </p:sp>
      <p:sp>
        <p:nvSpPr>
          <p:cNvPr id="3" name="Content Placeholder 2">
            <a:extLst>
              <a:ext uri="{FF2B5EF4-FFF2-40B4-BE49-F238E27FC236}">
                <a16:creationId xmlns:a16="http://schemas.microsoft.com/office/drawing/2014/main" id="{2E1B4D6F-77C3-4567-8ECB-20E6782A327E}"/>
              </a:ext>
            </a:extLst>
          </p:cNvPr>
          <p:cNvSpPr>
            <a:spLocks noGrp="1"/>
          </p:cNvSpPr>
          <p:nvPr>
            <p:ph idx="1"/>
          </p:nvPr>
        </p:nvSpPr>
        <p:spPr/>
        <p:txBody>
          <a:bodyPr/>
          <a:lstStyle/>
          <a:p>
            <a:pPr>
              <a:lnSpc>
                <a:spcPct val="150000"/>
              </a:lnSpc>
            </a:pPr>
            <a:r>
              <a:rPr lang="en-US" dirty="0"/>
              <a:t>Casual Platformer Fan</a:t>
            </a:r>
          </a:p>
          <a:p>
            <a:pPr lvl="1">
              <a:lnSpc>
                <a:spcPct val="150000"/>
              </a:lnSpc>
            </a:pPr>
            <a:r>
              <a:rPr lang="en-US" dirty="0"/>
              <a:t>Low barrier of entry</a:t>
            </a:r>
          </a:p>
          <a:p>
            <a:pPr lvl="1">
              <a:lnSpc>
                <a:spcPct val="150000"/>
              </a:lnSpc>
            </a:pPr>
            <a:r>
              <a:rPr lang="en-US" dirty="0"/>
              <a:t>Broad subject matter appeal</a:t>
            </a:r>
          </a:p>
          <a:p>
            <a:pPr lvl="1">
              <a:lnSpc>
                <a:spcPct val="150000"/>
              </a:lnSpc>
            </a:pPr>
            <a:r>
              <a:rPr lang="en-US" dirty="0"/>
              <a:t>Higher skill cap</a:t>
            </a:r>
          </a:p>
          <a:p>
            <a:pPr lvl="2">
              <a:lnSpc>
                <a:spcPct val="150000"/>
              </a:lnSpc>
            </a:pPr>
            <a:r>
              <a:rPr lang="en-US" dirty="0"/>
              <a:t>Appeals to more experienced players</a:t>
            </a:r>
          </a:p>
          <a:p>
            <a:pPr lvl="2">
              <a:lnSpc>
                <a:spcPct val="150000"/>
              </a:lnSpc>
            </a:pPr>
            <a:r>
              <a:rPr lang="en-US" dirty="0"/>
              <a:t>May limit accessibility</a:t>
            </a:r>
          </a:p>
          <a:p>
            <a:endParaRPr lang="en-CA" dirty="0"/>
          </a:p>
        </p:txBody>
      </p:sp>
      <p:pic>
        <p:nvPicPr>
          <p:cNvPr id="4" name="Google Shape;167;p14">
            <a:extLst>
              <a:ext uri="{FF2B5EF4-FFF2-40B4-BE49-F238E27FC236}">
                <a16:creationId xmlns:a16="http://schemas.microsoft.com/office/drawing/2014/main" id="{2C186629-0E6D-4AA2-9B3D-CD349550D055}"/>
              </a:ext>
            </a:extLst>
          </p:cNvPr>
          <p:cNvPicPr preferRelativeResize="0"/>
          <p:nvPr/>
        </p:nvPicPr>
        <p:blipFill rotWithShape="1">
          <a:blip r:embed="rId3">
            <a:alphaModFix/>
          </a:blip>
          <a:srcRect/>
          <a:stretch/>
        </p:blipFill>
        <p:spPr>
          <a:xfrm>
            <a:off x="6345325" y="908713"/>
            <a:ext cx="5365375" cy="4139003"/>
          </a:xfrm>
          <a:prstGeom prst="rect">
            <a:avLst/>
          </a:prstGeom>
          <a:noFill/>
          <a:ln>
            <a:noFill/>
          </a:ln>
        </p:spPr>
      </p:pic>
      <p:sp>
        <p:nvSpPr>
          <p:cNvPr id="8" name="TextBox 7">
            <a:extLst>
              <a:ext uri="{FF2B5EF4-FFF2-40B4-BE49-F238E27FC236}">
                <a16:creationId xmlns:a16="http://schemas.microsoft.com/office/drawing/2014/main" id="{515AF2BA-E0CE-4402-BC16-269E36A43C2A}"/>
              </a:ext>
            </a:extLst>
          </p:cNvPr>
          <p:cNvSpPr txBox="1"/>
          <p:nvPr/>
        </p:nvSpPr>
        <p:spPr>
          <a:xfrm>
            <a:off x="6345325" y="5182653"/>
            <a:ext cx="4667250" cy="215444"/>
          </a:xfrm>
          <a:prstGeom prst="rect">
            <a:avLst/>
          </a:prstGeom>
          <a:noFill/>
        </p:spPr>
        <p:txBody>
          <a:bodyPr wrap="square">
            <a:spAutoFit/>
          </a:bodyPr>
          <a:lstStyle/>
          <a:p>
            <a:r>
              <a:rPr lang="it-IT" sz="800" dirty="0"/>
              <a:t>Via: https://www.pewresearch.org/internet/2015/12/15/who-plays-video-games-and-identifies-as-a-gamer/</a:t>
            </a:r>
          </a:p>
        </p:txBody>
      </p:sp>
    </p:spTree>
    <p:extLst>
      <p:ext uri="{BB962C8B-B14F-4D97-AF65-F5344CB8AC3E}">
        <p14:creationId xmlns:p14="http://schemas.microsoft.com/office/powerpoint/2010/main" val="13719648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5"/>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CA" dirty="0"/>
              <a:t>Target Audience Cont.</a:t>
            </a:r>
            <a:endParaRPr dirty="0"/>
          </a:p>
        </p:txBody>
      </p:sp>
      <p:sp>
        <p:nvSpPr>
          <p:cNvPr id="174" name="Google Shape;174;p15"/>
          <p:cNvSpPr txBox="1">
            <a:spLocks noGrp="1"/>
          </p:cNvSpPr>
          <p:nvPr>
            <p:ph idx="1"/>
          </p:nvPr>
        </p:nvSpPr>
        <p:spPr>
          <a:xfrm>
            <a:off x="838200" y="1825625"/>
            <a:ext cx="5727060" cy="4351338"/>
          </a:xfrm>
          <a:prstGeom prst="rect">
            <a:avLst/>
          </a:prstGeom>
          <a:noFill/>
          <a:ln>
            <a:noFill/>
          </a:ln>
        </p:spPr>
        <p:txBody>
          <a:bodyPr spcFirstLastPara="1" wrap="square" lIns="91425" tIns="45700" rIns="91425" bIns="45700" anchor="t" anchorCtr="0">
            <a:normAutofit/>
          </a:bodyPr>
          <a:lstStyle/>
          <a:p>
            <a:pPr marL="457200" lvl="0" indent="-342900" algn="l" rtl="0">
              <a:lnSpc>
                <a:spcPct val="150000"/>
              </a:lnSpc>
              <a:spcBef>
                <a:spcPts val="1000"/>
              </a:spcBef>
              <a:spcAft>
                <a:spcPts val="0"/>
              </a:spcAft>
              <a:buSzPts val="1800"/>
              <a:buChar char="•"/>
            </a:pPr>
            <a:r>
              <a:rPr lang="en-CA" sz="2400" dirty="0" err="1"/>
              <a:t>Speedrunners</a:t>
            </a:r>
            <a:r>
              <a:rPr lang="en-CA" sz="2400" dirty="0"/>
              <a:t>/Streaming Audience</a:t>
            </a:r>
            <a:endParaRPr sz="2400" dirty="0"/>
          </a:p>
          <a:p>
            <a:pPr marL="914400" lvl="1" indent="-342900" algn="l" rtl="0">
              <a:lnSpc>
                <a:spcPct val="150000"/>
              </a:lnSpc>
              <a:spcBef>
                <a:spcPts val="500"/>
              </a:spcBef>
              <a:spcAft>
                <a:spcPts val="0"/>
              </a:spcAft>
              <a:buSzPts val="1800"/>
              <a:buChar char="•"/>
            </a:pPr>
            <a:r>
              <a:rPr lang="en-CA" dirty="0"/>
              <a:t>Gameplay focused on momentum and flexible movement options</a:t>
            </a:r>
            <a:endParaRPr dirty="0"/>
          </a:p>
          <a:p>
            <a:pPr marL="914400" lvl="1" indent="-342900" algn="l" rtl="0">
              <a:lnSpc>
                <a:spcPct val="150000"/>
              </a:lnSpc>
              <a:spcBef>
                <a:spcPts val="500"/>
              </a:spcBef>
              <a:spcAft>
                <a:spcPts val="0"/>
              </a:spcAft>
              <a:buSzPts val="1800"/>
              <a:buChar char="•"/>
            </a:pPr>
            <a:r>
              <a:rPr lang="en-CA" dirty="0"/>
              <a:t>Immediately relatable world</a:t>
            </a:r>
            <a:endParaRPr dirty="0"/>
          </a:p>
          <a:p>
            <a:pPr marL="914400" lvl="1" indent="-342900" algn="l" rtl="0">
              <a:lnSpc>
                <a:spcPct val="150000"/>
              </a:lnSpc>
              <a:spcBef>
                <a:spcPts val="500"/>
              </a:spcBef>
              <a:spcAft>
                <a:spcPts val="0"/>
              </a:spcAft>
              <a:buSzPts val="1800"/>
              <a:buChar char="•"/>
            </a:pPr>
            <a:r>
              <a:rPr lang="en-CA" dirty="0"/>
              <a:t>High skill cap / Low barrier of entry</a:t>
            </a:r>
            <a:endParaRPr dirty="0"/>
          </a:p>
          <a:p>
            <a:pPr marL="914400" lvl="1" indent="-228600" algn="l" rtl="0">
              <a:lnSpc>
                <a:spcPct val="90000"/>
              </a:lnSpc>
              <a:spcBef>
                <a:spcPts val="500"/>
              </a:spcBef>
              <a:spcAft>
                <a:spcPts val="0"/>
              </a:spcAft>
              <a:buSzPts val="1800"/>
              <a:buNone/>
            </a:pPr>
            <a:endParaRPr dirty="0"/>
          </a:p>
          <a:p>
            <a:pPr marL="914400" lvl="1" indent="-228600" algn="l" rtl="0">
              <a:lnSpc>
                <a:spcPct val="90000"/>
              </a:lnSpc>
              <a:spcBef>
                <a:spcPts val="500"/>
              </a:spcBef>
              <a:spcAft>
                <a:spcPts val="0"/>
              </a:spcAft>
              <a:buSzPts val="1800"/>
              <a:buNone/>
            </a:pPr>
            <a:endParaRPr dirty="0"/>
          </a:p>
          <a:p>
            <a:pPr marL="457200" lvl="0" indent="-228600" algn="l" rtl="0">
              <a:lnSpc>
                <a:spcPct val="90000"/>
              </a:lnSpc>
              <a:spcBef>
                <a:spcPts val="1000"/>
              </a:spcBef>
              <a:spcAft>
                <a:spcPts val="0"/>
              </a:spcAft>
              <a:buClr>
                <a:schemeClr val="dk1"/>
              </a:buClr>
              <a:buSzPts val="1800"/>
              <a:buNone/>
            </a:pPr>
            <a:endParaRPr dirty="0"/>
          </a:p>
        </p:txBody>
      </p:sp>
      <p:pic>
        <p:nvPicPr>
          <p:cNvPr id="175" name="Google Shape;175;p15" descr="Mail Mole speedrun during Flame Fatales 2021"/>
          <p:cNvPicPr preferRelativeResize="0"/>
          <p:nvPr/>
        </p:nvPicPr>
        <p:blipFill rotWithShape="1">
          <a:blip r:embed="rId3">
            <a:alphaModFix/>
          </a:blip>
          <a:srcRect/>
          <a:stretch/>
        </p:blipFill>
        <p:spPr>
          <a:xfrm>
            <a:off x="7299691" y="3624480"/>
            <a:ext cx="4298919" cy="2418142"/>
          </a:xfrm>
          <a:prstGeom prst="rect">
            <a:avLst/>
          </a:prstGeom>
          <a:noFill/>
          <a:ln>
            <a:noFill/>
          </a:ln>
        </p:spPr>
      </p:pic>
      <p:pic>
        <p:nvPicPr>
          <p:cNvPr id="176" name="Google Shape;176;p15" descr="A picture containing sky, outdoor, building, city&#10;&#10;Description automatically generated"/>
          <p:cNvPicPr preferRelativeResize="0"/>
          <p:nvPr/>
        </p:nvPicPr>
        <p:blipFill rotWithShape="1">
          <a:blip r:embed="rId4">
            <a:alphaModFix/>
          </a:blip>
          <a:srcRect/>
          <a:stretch/>
        </p:blipFill>
        <p:spPr>
          <a:xfrm>
            <a:off x="7299691" y="815378"/>
            <a:ext cx="4298919" cy="2686824"/>
          </a:xfrm>
          <a:prstGeom prst="rect">
            <a:avLst/>
          </a:prstGeom>
          <a:noFill/>
          <a:ln>
            <a:noFill/>
          </a:ln>
        </p:spPr>
      </p:pic>
      <p:sp>
        <p:nvSpPr>
          <p:cNvPr id="177" name="Google Shape;177;p15"/>
          <p:cNvSpPr txBox="1"/>
          <p:nvPr/>
        </p:nvSpPr>
        <p:spPr>
          <a:xfrm>
            <a:off x="7299690" y="6069241"/>
            <a:ext cx="5760613"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CA" sz="800" b="0" i="0" u="none" strike="noStrike" cap="none" dirty="0">
                <a:latin typeface="Arial"/>
                <a:ea typeface="Arial"/>
                <a:cs typeface="Arial"/>
                <a:sym typeface="Arial"/>
              </a:rPr>
              <a:t>Footage via: </a:t>
            </a:r>
            <a:r>
              <a:rPr lang="en-CA" sz="800" b="0" i="0" u="sng" strike="noStrike" cap="none" dirty="0">
                <a:latin typeface="Arial"/>
                <a:ea typeface="Arial"/>
                <a:cs typeface="Arial"/>
                <a:sym typeface="Arial"/>
                <a:hlinkClick r:id="rId5">
                  <a:extLst>
                    <a:ext uri="{A12FA001-AC4F-418D-AE19-62706E023703}">
                      <ahyp:hlinkClr xmlns:ahyp="http://schemas.microsoft.com/office/drawing/2018/hyperlinkcolor" val="tx"/>
                    </a:ext>
                  </a:extLst>
                </a:hlinkClick>
              </a:rPr>
              <a:t>https://www.youtube.com/watch?v=jeq11f7Ip3s</a:t>
            </a:r>
            <a:endParaRPr sz="800" b="0" i="0" u="none" strike="noStrike" cap="none" dirty="0">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6"/>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CA"/>
              <a:t>Monetary Strategy</a:t>
            </a:r>
            <a:endParaRPr/>
          </a:p>
        </p:txBody>
      </p:sp>
      <p:sp>
        <p:nvSpPr>
          <p:cNvPr id="183" name="Google Shape;183;p16"/>
          <p:cNvSpPr txBox="1">
            <a:spLocks noGrp="1"/>
          </p:cNvSpPr>
          <p:nvPr>
            <p:ph idx="1"/>
          </p:nvPr>
        </p:nvSpPr>
        <p:spPr>
          <a:xfrm>
            <a:off x="838200" y="1825625"/>
            <a:ext cx="6698673" cy="4351338"/>
          </a:xfrm>
          <a:prstGeom prst="rect">
            <a:avLst/>
          </a:prstGeom>
          <a:noFill/>
          <a:ln>
            <a:noFill/>
          </a:ln>
        </p:spPr>
        <p:txBody>
          <a:bodyPr spcFirstLastPara="1" wrap="square" lIns="91425" tIns="45700" rIns="91425" bIns="45700" anchor="t" anchorCtr="0">
            <a:normAutofit fontScale="92500" lnSpcReduction="10000"/>
          </a:bodyPr>
          <a:lstStyle/>
          <a:p>
            <a:pPr marL="457200" lvl="0" indent="-342900" algn="l" rtl="0">
              <a:lnSpc>
                <a:spcPct val="160000"/>
              </a:lnSpc>
              <a:spcBef>
                <a:spcPts val="1000"/>
              </a:spcBef>
              <a:spcAft>
                <a:spcPts val="0"/>
              </a:spcAft>
              <a:buSzPct val="69498"/>
              <a:buChar char="•"/>
            </a:pPr>
            <a:r>
              <a:rPr lang="en-CA" dirty="0"/>
              <a:t>One Time Purchase</a:t>
            </a:r>
            <a:endParaRPr dirty="0"/>
          </a:p>
          <a:p>
            <a:pPr marL="457200" lvl="0" indent="-342900" algn="l" rtl="0">
              <a:lnSpc>
                <a:spcPct val="160000"/>
              </a:lnSpc>
              <a:spcBef>
                <a:spcPts val="1000"/>
              </a:spcBef>
              <a:spcAft>
                <a:spcPts val="0"/>
              </a:spcAft>
              <a:buSzPct val="69498"/>
              <a:buChar char="•"/>
            </a:pPr>
            <a:r>
              <a:rPr lang="en-CA" dirty="0"/>
              <a:t>Targeted Retail Price is approx. CDN$15</a:t>
            </a:r>
            <a:endParaRPr dirty="0"/>
          </a:p>
          <a:p>
            <a:pPr marL="914400" lvl="1" indent="-342900" algn="l" rtl="0">
              <a:lnSpc>
                <a:spcPct val="160000"/>
              </a:lnSpc>
              <a:spcBef>
                <a:spcPts val="500"/>
              </a:spcBef>
              <a:spcAft>
                <a:spcPts val="0"/>
              </a:spcAft>
              <a:buSzPct val="81081"/>
              <a:buChar char="•"/>
            </a:pPr>
            <a:r>
              <a:rPr lang="en-CA" dirty="0"/>
              <a:t>Comparable to other indie platformer games</a:t>
            </a:r>
            <a:endParaRPr dirty="0"/>
          </a:p>
          <a:p>
            <a:pPr marL="914400" lvl="1" indent="-228600" algn="l" rtl="0">
              <a:lnSpc>
                <a:spcPct val="90000"/>
              </a:lnSpc>
              <a:spcBef>
                <a:spcPts val="500"/>
              </a:spcBef>
              <a:spcAft>
                <a:spcPts val="0"/>
              </a:spcAft>
              <a:buSzPct val="81081"/>
              <a:buNone/>
            </a:pPr>
            <a:endParaRPr dirty="0"/>
          </a:p>
          <a:p>
            <a:pPr marL="914400" lvl="1" indent="-228600" algn="l" rtl="0">
              <a:lnSpc>
                <a:spcPct val="90000"/>
              </a:lnSpc>
              <a:spcBef>
                <a:spcPts val="500"/>
              </a:spcBef>
              <a:spcAft>
                <a:spcPts val="0"/>
              </a:spcAft>
              <a:buSzPct val="81081"/>
              <a:buNone/>
            </a:pPr>
            <a:endParaRPr dirty="0"/>
          </a:p>
          <a:p>
            <a:pPr marL="914400" lvl="1" indent="-228600" algn="l" rtl="0">
              <a:lnSpc>
                <a:spcPct val="90000"/>
              </a:lnSpc>
              <a:spcBef>
                <a:spcPts val="500"/>
              </a:spcBef>
              <a:spcAft>
                <a:spcPts val="0"/>
              </a:spcAft>
              <a:buSzPct val="81081"/>
              <a:buNone/>
            </a:pPr>
            <a:endParaRPr dirty="0"/>
          </a:p>
          <a:p>
            <a:pPr marL="914400" lvl="1" indent="-228600" algn="l" rtl="0">
              <a:lnSpc>
                <a:spcPct val="90000"/>
              </a:lnSpc>
              <a:spcBef>
                <a:spcPts val="500"/>
              </a:spcBef>
              <a:spcAft>
                <a:spcPts val="0"/>
              </a:spcAft>
              <a:buSzPct val="81081"/>
              <a:buNone/>
            </a:pPr>
            <a:endParaRPr dirty="0"/>
          </a:p>
          <a:p>
            <a:pPr marL="914400" lvl="1" indent="-228600" algn="l" rtl="0">
              <a:lnSpc>
                <a:spcPct val="90000"/>
              </a:lnSpc>
              <a:spcBef>
                <a:spcPts val="500"/>
              </a:spcBef>
              <a:spcAft>
                <a:spcPts val="0"/>
              </a:spcAft>
              <a:buSzPct val="81081"/>
              <a:buNone/>
            </a:pPr>
            <a:endParaRPr dirty="0"/>
          </a:p>
          <a:p>
            <a:pPr marL="914400" lvl="1" indent="-228600" algn="l" rtl="0">
              <a:lnSpc>
                <a:spcPct val="90000"/>
              </a:lnSpc>
              <a:spcBef>
                <a:spcPts val="500"/>
              </a:spcBef>
              <a:spcAft>
                <a:spcPts val="0"/>
              </a:spcAft>
              <a:buSzPct val="81081"/>
              <a:buNone/>
            </a:pPr>
            <a:endParaRPr dirty="0"/>
          </a:p>
          <a:p>
            <a:pPr marL="114300" lvl="0" indent="0" algn="l" rtl="0">
              <a:lnSpc>
                <a:spcPct val="90000"/>
              </a:lnSpc>
              <a:spcBef>
                <a:spcPts val="1000"/>
              </a:spcBef>
              <a:spcAft>
                <a:spcPts val="0"/>
              </a:spcAft>
              <a:buSzPct val="194594"/>
              <a:buNone/>
            </a:pPr>
            <a:r>
              <a:rPr lang="en-CA" sz="1000" dirty="0"/>
              <a:t>* Prices via Steam as of January 2022</a:t>
            </a:r>
            <a:endParaRPr dirty="0"/>
          </a:p>
        </p:txBody>
      </p:sp>
      <p:pic>
        <p:nvPicPr>
          <p:cNvPr id="184" name="Google Shape;184;p16" descr="A screenshot of a computer&#10;&#10;Description automatically generated with medium confidence"/>
          <p:cNvPicPr preferRelativeResize="0"/>
          <p:nvPr/>
        </p:nvPicPr>
        <p:blipFill rotWithShape="1">
          <a:blip r:embed="rId3">
            <a:alphaModFix/>
          </a:blip>
          <a:srcRect/>
          <a:stretch/>
        </p:blipFill>
        <p:spPr>
          <a:xfrm>
            <a:off x="7638854" y="2335755"/>
            <a:ext cx="3714946" cy="552140"/>
          </a:xfrm>
          <a:prstGeom prst="rect">
            <a:avLst/>
          </a:prstGeom>
          <a:noFill/>
          <a:ln>
            <a:noFill/>
          </a:ln>
        </p:spPr>
      </p:pic>
      <p:pic>
        <p:nvPicPr>
          <p:cNvPr id="185" name="Google Shape;185;p16" descr="Graphical user interface&#10;&#10;Description automatically generated"/>
          <p:cNvPicPr preferRelativeResize="0"/>
          <p:nvPr/>
        </p:nvPicPr>
        <p:blipFill rotWithShape="1">
          <a:blip r:embed="rId4">
            <a:alphaModFix/>
          </a:blip>
          <a:srcRect/>
          <a:stretch/>
        </p:blipFill>
        <p:spPr>
          <a:xfrm>
            <a:off x="7638854" y="5670214"/>
            <a:ext cx="3714946" cy="541889"/>
          </a:xfrm>
          <a:prstGeom prst="rect">
            <a:avLst/>
          </a:prstGeom>
          <a:noFill/>
          <a:ln>
            <a:noFill/>
          </a:ln>
        </p:spPr>
      </p:pic>
      <p:pic>
        <p:nvPicPr>
          <p:cNvPr id="186" name="Google Shape;186;p16" descr="Background pattern&#10;&#10;Description automatically generated with medium confidence"/>
          <p:cNvPicPr preferRelativeResize="0"/>
          <p:nvPr/>
        </p:nvPicPr>
        <p:blipFill rotWithShape="1">
          <a:blip r:embed="rId5">
            <a:alphaModFix/>
          </a:blip>
          <a:srcRect/>
          <a:stretch/>
        </p:blipFill>
        <p:spPr>
          <a:xfrm>
            <a:off x="7638854" y="5136078"/>
            <a:ext cx="3714946" cy="534136"/>
          </a:xfrm>
          <a:prstGeom prst="rect">
            <a:avLst/>
          </a:prstGeom>
          <a:noFill/>
          <a:ln>
            <a:noFill/>
          </a:ln>
        </p:spPr>
      </p:pic>
      <p:pic>
        <p:nvPicPr>
          <p:cNvPr id="187" name="Google Shape;187;p16" descr="Background pattern&#10;&#10;Description automatically generated"/>
          <p:cNvPicPr preferRelativeResize="0"/>
          <p:nvPr/>
        </p:nvPicPr>
        <p:blipFill rotWithShape="1">
          <a:blip r:embed="rId6">
            <a:alphaModFix/>
          </a:blip>
          <a:srcRect/>
          <a:stretch/>
        </p:blipFill>
        <p:spPr>
          <a:xfrm>
            <a:off x="7638854" y="1825625"/>
            <a:ext cx="3714946" cy="528134"/>
          </a:xfrm>
          <a:prstGeom prst="rect">
            <a:avLst/>
          </a:prstGeom>
          <a:noFill/>
          <a:ln>
            <a:noFill/>
          </a:ln>
        </p:spPr>
      </p:pic>
      <p:pic>
        <p:nvPicPr>
          <p:cNvPr id="188" name="Google Shape;188;p16" descr="A screenshot of a computer&#10;&#10;Description automatically generated with medium confidence"/>
          <p:cNvPicPr preferRelativeResize="0"/>
          <p:nvPr/>
        </p:nvPicPr>
        <p:blipFill rotWithShape="1">
          <a:blip r:embed="rId7">
            <a:alphaModFix/>
          </a:blip>
          <a:srcRect/>
          <a:stretch/>
        </p:blipFill>
        <p:spPr>
          <a:xfrm>
            <a:off x="7638854" y="2886211"/>
            <a:ext cx="3714946" cy="545258"/>
          </a:xfrm>
          <a:prstGeom prst="rect">
            <a:avLst/>
          </a:prstGeom>
          <a:noFill/>
          <a:ln>
            <a:noFill/>
          </a:ln>
        </p:spPr>
      </p:pic>
      <p:pic>
        <p:nvPicPr>
          <p:cNvPr id="189" name="Google Shape;189;p16" descr="Background pattern&#10;&#10;Description automatically generated"/>
          <p:cNvPicPr preferRelativeResize="0"/>
          <p:nvPr/>
        </p:nvPicPr>
        <p:blipFill rotWithShape="1">
          <a:blip r:embed="rId8">
            <a:alphaModFix/>
          </a:blip>
          <a:srcRect/>
          <a:stretch/>
        </p:blipFill>
        <p:spPr>
          <a:xfrm>
            <a:off x="7638854" y="3403620"/>
            <a:ext cx="3714946" cy="541888"/>
          </a:xfrm>
          <a:prstGeom prst="rect">
            <a:avLst/>
          </a:prstGeom>
          <a:noFill/>
          <a:ln>
            <a:noFill/>
          </a:ln>
        </p:spPr>
      </p:pic>
      <p:sp>
        <p:nvSpPr>
          <p:cNvPr id="190" name="Google Shape;190;p16"/>
          <p:cNvSpPr/>
          <p:nvPr/>
        </p:nvSpPr>
        <p:spPr>
          <a:xfrm rot="5400000">
            <a:off x="8899709" y="2684653"/>
            <a:ext cx="1193236" cy="3714946"/>
          </a:xfrm>
          <a:prstGeom prst="leftRightArrowCallout">
            <a:avLst>
              <a:gd name="adj1" fmla="val 25000"/>
              <a:gd name="adj2" fmla="val 25000"/>
              <a:gd name="adj3" fmla="val 25000"/>
              <a:gd name="adj4" fmla="val 48123"/>
            </a:avLst>
          </a:prstGeom>
          <a:solidFill>
            <a:schemeClr val="accent1"/>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91" name="Google Shape;191;p16"/>
          <p:cNvSpPr txBox="1"/>
          <p:nvPr/>
        </p:nvSpPr>
        <p:spPr>
          <a:xfrm>
            <a:off x="7638854" y="4408678"/>
            <a:ext cx="3714946"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CA" sz="1400" b="0" i="0" u="none" strike="noStrike" cap="none">
                <a:solidFill>
                  <a:schemeClr val="lt1"/>
                </a:solidFill>
                <a:latin typeface="Arial"/>
                <a:ea typeface="Arial"/>
                <a:cs typeface="Arial"/>
                <a:sym typeface="Arial"/>
              </a:rPr>
              <a:t>Expected Price Range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C38A5-84C3-4D0E-BC88-2B4503B519F6}"/>
              </a:ext>
            </a:extLst>
          </p:cNvPr>
          <p:cNvSpPr>
            <a:spLocks noGrp="1"/>
          </p:cNvSpPr>
          <p:nvPr>
            <p:ph type="title"/>
          </p:nvPr>
        </p:nvSpPr>
        <p:spPr/>
        <p:txBody>
          <a:bodyPr/>
          <a:lstStyle/>
          <a:p>
            <a:r>
              <a:rPr lang="en-CA" dirty="0"/>
              <a:t>Additional Monetary Considerations</a:t>
            </a:r>
          </a:p>
        </p:txBody>
      </p:sp>
      <p:sp>
        <p:nvSpPr>
          <p:cNvPr id="3" name="Content Placeholder 2">
            <a:extLst>
              <a:ext uri="{FF2B5EF4-FFF2-40B4-BE49-F238E27FC236}">
                <a16:creationId xmlns:a16="http://schemas.microsoft.com/office/drawing/2014/main" id="{7DD34228-9792-47B9-A297-D40E45E74BDE}"/>
              </a:ext>
            </a:extLst>
          </p:cNvPr>
          <p:cNvSpPr>
            <a:spLocks noGrp="1"/>
          </p:cNvSpPr>
          <p:nvPr>
            <p:ph idx="1"/>
          </p:nvPr>
        </p:nvSpPr>
        <p:spPr>
          <a:xfrm>
            <a:off x="1120000" y="1825625"/>
            <a:ext cx="4633100" cy="4351338"/>
          </a:xfrm>
        </p:spPr>
        <p:txBody>
          <a:bodyPr/>
          <a:lstStyle/>
          <a:p>
            <a:r>
              <a:rPr lang="en-US" dirty="0"/>
              <a:t>Two potential streams for generating further revenue:</a:t>
            </a:r>
          </a:p>
          <a:p>
            <a:pPr lvl="1"/>
            <a:r>
              <a:rPr lang="en-US" dirty="0"/>
              <a:t>Additional DLC Levels built on top of base game mechanics</a:t>
            </a:r>
          </a:p>
          <a:p>
            <a:pPr lvl="1"/>
            <a:r>
              <a:rPr lang="en-US" dirty="0"/>
              <a:t>Re-use of movement mechanics in a larger title to help offset development costs</a:t>
            </a:r>
          </a:p>
          <a:p>
            <a:endParaRPr lang="en-CA" dirty="0"/>
          </a:p>
        </p:txBody>
      </p:sp>
      <p:pic>
        <p:nvPicPr>
          <p:cNvPr id="4" name="Google Shape;199;p17" descr="Graphical user interface, text, application, email&#10;&#10;Description automatically generated">
            <a:extLst>
              <a:ext uri="{FF2B5EF4-FFF2-40B4-BE49-F238E27FC236}">
                <a16:creationId xmlns:a16="http://schemas.microsoft.com/office/drawing/2014/main" id="{4C75751C-9B35-4D85-B0EC-F9351D8E204C}"/>
              </a:ext>
            </a:extLst>
          </p:cNvPr>
          <p:cNvPicPr preferRelativeResize="0"/>
          <p:nvPr/>
        </p:nvPicPr>
        <p:blipFill rotWithShape="1">
          <a:blip r:embed="rId3">
            <a:alphaModFix/>
          </a:blip>
          <a:srcRect/>
          <a:stretch/>
        </p:blipFill>
        <p:spPr>
          <a:xfrm>
            <a:off x="6860110" y="1667728"/>
            <a:ext cx="4493690" cy="1314404"/>
          </a:xfrm>
          <a:prstGeom prst="rect">
            <a:avLst/>
          </a:prstGeom>
          <a:noFill/>
          <a:ln>
            <a:noFill/>
          </a:ln>
        </p:spPr>
      </p:pic>
      <p:pic>
        <p:nvPicPr>
          <p:cNvPr id="1026" name="Picture 2" descr="Marvel's Spider-Man: Miles Morales">
            <a:extLst>
              <a:ext uri="{FF2B5EF4-FFF2-40B4-BE49-F238E27FC236}">
                <a16:creationId xmlns:a16="http://schemas.microsoft.com/office/drawing/2014/main" id="{B46268E5-91B4-483C-964F-0C1C7532E8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60110" y="3428999"/>
            <a:ext cx="4494305" cy="252804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C56DB18D-EDCA-4081-B995-1C13E6D43382}"/>
              </a:ext>
            </a:extLst>
          </p:cNvPr>
          <p:cNvSpPr txBox="1"/>
          <p:nvPr/>
        </p:nvSpPr>
        <p:spPr>
          <a:xfrm>
            <a:off x="6783422" y="5971146"/>
            <a:ext cx="4870315" cy="215444"/>
          </a:xfrm>
          <a:prstGeom prst="rect">
            <a:avLst/>
          </a:prstGeom>
          <a:noFill/>
        </p:spPr>
        <p:txBody>
          <a:bodyPr wrap="square" rtlCol="0">
            <a:spAutoFit/>
          </a:bodyPr>
          <a:lstStyle/>
          <a:p>
            <a:r>
              <a:rPr lang="en-CA" sz="800" dirty="0"/>
              <a:t>Image via: </a:t>
            </a:r>
            <a:r>
              <a:rPr lang="en-CA" sz="800" dirty="0">
                <a:hlinkClick r:id="rId5"/>
              </a:rPr>
              <a:t>https://www.riotbits.com/marvels-spider-man-miles-morales-how-to-get-the-bodega-cat-suit-4269/ </a:t>
            </a:r>
            <a:endParaRPr lang="en-CA" sz="800" dirty="0"/>
          </a:p>
        </p:txBody>
      </p:sp>
    </p:spTree>
    <p:extLst>
      <p:ext uri="{BB962C8B-B14F-4D97-AF65-F5344CB8AC3E}">
        <p14:creationId xmlns:p14="http://schemas.microsoft.com/office/powerpoint/2010/main" val="41321440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30047-3F58-4D6C-AE4D-F9C76A18D14B}"/>
              </a:ext>
            </a:extLst>
          </p:cNvPr>
          <p:cNvSpPr>
            <a:spLocks noGrp="1"/>
          </p:cNvSpPr>
          <p:nvPr>
            <p:ph type="title"/>
          </p:nvPr>
        </p:nvSpPr>
        <p:spPr/>
        <p:txBody>
          <a:bodyPr/>
          <a:lstStyle/>
          <a:p>
            <a:r>
              <a:rPr lang="en-CA" dirty="0"/>
              <a:t>Technical Information</a:t>
            </a:r>
          </a:p>
        </p:txBody>
      </p:sp>
      <p:sp>
        <p:nvSpPr>
          <p:cNvPr id="3" name="Content Placeholder 2">
            <a:extLst>
              <a:ext uri="{FF2B5EF4-FFF2-40B4-BE49-F238E27FC236}">
                <a16:creationId xmlns:a16="http://schemas.microsoft.com/office/drawing/2014/main" id="{4EB346D4-F852-4B4A-8122-7DEAAA6AD208}"/>
              </a:ext>
            </a:extLst>
          </p:cNvPr>
          <p:cNvSpPr>
            <a:spLocks noGrp="1"/>
          </p:cNvSpPr>
          <p:nvPr>
            <p:ph idx="1"/>
          </p:nvPr>
        </p:nvSpPr>
        <p:spPr/>
        <p:txBody>
          <a:bodyPr>
            <a:normAutofit fontScale="92500" lnSpcReduction="10000"/>
          </a:bodyPr>
          <a:lstStyle/>
          <a:p>
            <a:r>
              <a:rPr lang="en-CA" dirty="0"/>
              <a:t>3D Single player</a:t>
            </a:r>
          </a:p>
          <a:p>
            <a:pPr lvl="1"/>
            <a:r>
              <a:rPr lang="en-CA" dirty="0"/>
              <a:t>No leaderboards/networking on launch, may add in future</a:t>
            </a:r>
          </a:p>
          <a:p>
            <a:r>
              <a:rPr lang="en-CA" dirty="0"/>
              <a:t>Simple animations</a:t>
            </a:r>
          </a:p>
          <a:p>
            <a:pPr lvl="1"/>
            <a:r>
              <a:rPr lang="en-CA" dirty="0"/>
              <a:t>Ex: “held” objects hover in front of character</a:t>
            </a:r>
          </a:p>
          <a:p>
            <a:r>
              <a:rPr lang="en-CA" dirty="0"/>
              <a:t>Open source models</a:t>
            </a:r>
          </a:p>
          <a:p>
            <a:r>
              <a:rPr lang="en-CA" dirty="0"/>
              <a:t>Static environment with physics engine                                                                                  for movement and puzzles</a:t>
            </a:r>
          </a:p>
          <a:p>
            <a:r>
              <a:rPr lang="en-CA" dirty="0"/>
              <a:t>No enemies, single environment                                                                             with a few music tracks and sound effects</a:t>
            </a:r>
          </a:p>
          <a:p>
            <a:pPr lvl="1"/>
            <a:r>
              <a:rPr lang="en-CA" dirty="0"/>
              <a:t>Additional animations and sound effects                                                                                 to be added for more marketability</a:t>
            </a:r>
          </a:p>
        </p:txBody>
      </p:sp>
    </p:spTree>
    <p:extLst>
      <p:ext uri="{BB962C8B-B14F-4D97-AF65-F5344CB8AC3E}">
        <p14:creationId xmlns:p14="http://schemas.microsoft.com/office/powerpoint/2010/main" val="21807839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a:spLocks noGrp="1"/>
          </p:cNvSpPr>
          <p:nvPr>
            <p:ph type="ctrTitle"/>
          </p:nvPr>
        </p:nvSpPr>
        <p:spPr>
          <a:xfrm>
            <a:off x="794080" y="4608975"/>
            <a:ext cx="10603840" cy="2249024"/>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CA" sz="8000" dirty="0"/>
              <a:t>Thank you for your time, any questions?</a:t>
            </a:r>
            <a:endParaRPr sz="8000" dirty="0"/>
          </a:p>
        </p:txBody>
      </p:sp>
      <p:pic>
        <p:nvPicPr>
          <p:cNvPr id="2" name="Picture 1">
            <a:extLst>
              <a:ext uri="{FF2B5EF4-FFF2-40B4-BE49-F238E27FC236}">
                <a16:creationId xmlns:a16="http://schemas.microsoft.com/office/drawing/2014/main" id="{F210DBA1-671D-4905-A089-EFF1E7DDA9C4}"/>
              </a:ext>
            </a:extLst>
          </p:cNvPr>
          <p:cNvPicPr>
            <a:picLocks noChangeAspect="1"/>
          </p:cNvPicPr>
          <p:nvPr/>
        </p:nvPicPr>
        <p:blipFill>
          <a:blip r:embed="rId3"/>
          <a:stretch>
            <a:fillRect/>
          </a:stretch>
        </p:blipFill>
        <p:spPr>
          <a:xfrm>
            <a:off x="1566279" y="0"/>
            <a:ext cx="9059441" cy="4608975"/>
          </a:xfrm>
          <a:prstGeom prst="rect">
            <a:avLst/>
          </a:prstGeom>
        </p:spPr>
      </p:pic>
    </p:spTree>
    <p:extLst>
      <p:ext uri="{BB962C8B-B14F-4D97-AF65-F5344CB8AC3E}">
        <p14:creationId xmlns:p14="http://schemas.microsoft.com/office/powerpoint/2010/main" val="20482507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g10f601381f9_0_5"/>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General Overview</a:t>
            </a:r>
            <a:endParaRPr/>
          </a:p>
        </p:txBody>
      </p:sp>
      <p:sp>
        <p:nvSpPr>
          <p:cNvPr id="91" name="Google Shape;91;g10f601381f9_0_5"/>
          <p:cNvSpPr txBox="1">
            <a:spLocks noGrp="1"/>
          </p:cNvSpPr>
          <p:nvPr>
            <p:ph idx="1"/>
          </p:nvPr>
        </p:nvSpPr>
        <p:spPr>
          <a:prstGeom prst="rect">
            <a:avLst/>
          </a:prstGeom>
        </p:spPr>
        <p:txBody>
          <a:bodyPr spcFirstLastPara="1" wrap="square" lIns="91425" tIns="45700" rIns="91425" bIns="45700" anchor="t" anchorCtr="0">
            <a:normAutofit/>
          </a:bodyPr>
          <a:lstStyle/>
          <a:p>
            <a:pPr marL="457200" lvl="0" indent="-342900" algn="l" rtl="0">
              <a:spcBef>
                <a:spcPts val="1000"/>
              </a:spcBef>
              <a:spcAft>
                <a:spcPts val="0"/>
              </a:spcAft>
              <a:buSzPts val="1800"/>
              <a:buChar char="●"/>
            </a:pPr>
            <a:r>
              <a:rPr lang="en-CA"/>
              <a:t>Genre is a 3D puzzle platformer (think of something like Jump King combined with Human Fall Flat)</a:t>
            </a:r>
            <a:endParaRPr/>
          </a:p>
          <a:p>
            <a:pPr marL="457200" lvl="0" indent="-342900" algn="l" rtl="0">
              <a:spcBef>
                <a:spcPts val="0"/>
              </a:spcBef>
              <a:spcAft>
                <a:spcPts val="0"/>
              </a:spcAft>
              <a:buSzPts val="1800"/>
              <a:buChar char="●"/>
            </a:pPr>
            <a:r>
              <a:rPr lang="en-CA"/>
              <a:t>Various points where players can fall and lose progress</a:t>
            </a:r>
            <a:endParaRPr/>
          </a:p>
          <a:p>
            <a:pPr marL="457200" lvl="0" indent="-342900" algn="l" rtl="0">
              <a:spcBef>
                <a:spcPts val="0"/>
              </a:spcBef>
              <a:spcAft>
                <a:spcPts val="0"/>
              </a:spcAft>
              <a:buSzPts val="1800"/>
              <a:buChar char="●"/>
            </a:pPr>
            <a:r>
              <a:rPr lang="en-CA"/>
              <a:t>“Safe” points where there is no challenging platforming, but instead a puzzle/task has to be solved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g10921dda769_0_0"/>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CA"/>
              <a:t>Game Story</a:t>
            </a:r>
            <a:endParaRPr/>
          </a:p>
        </p:txBody>
      </p:sp>
      <p:sp>
        <p:nvSpPr>
          <p:cNvPr id="97" name="Google Shape;97;g10921dda769_0_0"/>
          <p:cNvSpPr txBox="1">
            <a:spLocks noGrp="1"/>
          </p:cNvSpPr>
          <p:nvPr>
            <p:ph idx="1"/>
          </p:nvPr>
        </p:nvSpPr>
        <p:spPr>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1000"/>
              </a:spcBef>
              <a:spcAft>
                <a:spcPts val="0"/>
              </a:spcAft>
              <a:buSzPts val="1800"/>
              <a:buChar char="●"/>
            </a:pPr>
            <a:r>
              <a:rPr lang="en-CA"/>
              <a:t>Players are thrust into the world through the eyes of Luna, a feral cat living in the heart of New York City</a:t>
            </a:r>
            <a:endParaRPr/>
          </a:p>
          <a:p>
            <a:pPr marL="457200" lvl="0" indent="0" algn="l" rtl="0">
              <a:lnSpc>
                <a:spcPct val="90000"/>
              </a:lnSpc>
              <a:spcBef>
                <a:spcPts val="1000"/>
              </a:spcBef>
              <a:spcAft>
                <a:spcPts val="0"/>
              </a:spcAft>
              <a:buSzPts val="1800"/>
              <a:buNone/>
            </a:pPr>
            <a:endParaRPr/>
          </a:p>
          <a:p>
            <a:pPr marL="457200" lvl="0" indent="-342900" algn="l" rtl="0">
              <a:lnSpc>
                <a:spcPct val="90000"/>
              </a:lnSpc>
              <a:spcBef>
                <a:spcPts val="1000"/>
              </a:spcBef>
              <a:spcAft>
                <a:spcPts val="0"/>
              </a:spcAft>
              <a:buSzPts val="1800"/>
              <a:buChar char="●"/>
            </a:pPr>
            <a:r>
              <a:rPr lang="en-CA"/>
              <a:t>On a mission to rescue recently kidnapped kittens</a:t>
            </a:r>
            <a:endParaRPr/>
          </a:p>
          <a:p>
            <a:pPr marL="457200" lvl="0" indent="0" algn="l" rtl="0">
              <a:lnSpc>
                <a:spcPct val="90000"/>
              </a:lnSpc>
              <a:spcBef>
                <a:spcPts val="1000"/>
              </a:spcBef>
              <a:spcAft>
                <a:spcPts val="0"/>
              </a:spcAft>
              <a:buSzPts val="1800"/>
              <a:buNone/>
            </a:pPr>
            <a:endParaRPr/>
          </a:p>
          <a:p>
            <a:pPr marL="457200" lvl="0" indent="-342900" algn="l" rtl="0">
              <a:lnSpc>
                <a:spcPct val="90000"/>
              </a:lnSpc>
              <a:spcBef>
                <a:spcPts val="1000"/>
              </a:spcBef>
              <a:spcAft>
                <a:spcPts val="0"/>
              </a:spcAft>
              <a:buSzPts val="1800"/>
              <a:buChar char="●"/>
            </a:pPr>
            <a:r>
              <a:rPr lang="en-CA"/>
              <a:t>Simple plot, linear and easy to follow</a:t>
            </a:r>
            <a:endParaRPr/>
          </a:p>
          <a:p>
            <a:pPr marL="457200" lvl="0" indent="0" algn="l" rtl="0">
              <a:lnSpc>
                <a:spcPct val="90000"/>
              </a:lnSpc>
              <a:spcBef>
                <a:spcPts val="1000"/>
              </a:spcBef>
              <a:spcAft>
                <a:spcPts val="0"/>
              </a:spcAft>
              <a:buSzPts val="1800"/>
              <a:buNone/>
            </a:pPr>
            <a:endParaRPr/>
          </a:p>
          <a:p>
            <a:pPr marL="457200" lvl="0" indent="0" algn="l" rtl="0">
              <a:lnSpc>
                <a:spcPct val="90000"/>
              </a:lnSpc>
              <a:spcBef>
                <a:spcPts val="1000"/>
              </a:spcBef>
              <a:spcAft>
                <a:spcPts val="0"/>
              </a:spcAft>
              <a:buSzPts val="1800"/>
              <a:buNone/>
            </a:pPr>
            <a:endParaRPr/>
          </a:p>
          <a:p>
            <a:pPr marL="457200" lvl="0" indent="0" algn="l" rtl="0">
              <a:lnSpc>
                <a:spcPct val="90000"/>
              </a:lnSpc>
              <a:spcBef>
                <a:spcPts val="1000"/>
              </a:spcBef>
              <a:spcAft>
                <a:spcPts val="0"/>
              </a:spcAft>
              <a:buSzPts val="1800"/>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g10921dda769_0_5"/>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CA"/>
              <a:t>Game Story Cont.</a:t>
            </a:r>
            <a:endParaRPr/>
          </a:p>
        </p:txBody>
      </p:sp>
      <p:sp>
        <p:nvSpPr>
          <p:cNvPr id="103" name="Google Shape;103;g10921dda769_0_5"/>
          <p:cNvSpPr txBox="1">
            <a:spLocks noGrp="1"/>
          </p:cNvSpPr>
          <p:nvPr>
            <p:ph idx="1"/>
          </p:nvPr>
        </p:nvSpPr>
        <p:spPr>
          <a:xfrm>
            <a:off x="600675" y="1899825"/>
            <a:ext cx="10515600" cy="4351200"/>
          </a:xfrm>
          <a:prstGeom prst="rect">
            <a:avLst/>
          </a:prstGeom>
          <a:noFill/>
          <a:ln>
            <a:noFill/>
          </a:ln>
        </p:spPr>
        <p:txBody>
          <a:bodyPr spcFirstLastPara="1" wrap="square" lIns="91425" tIns="45700" rIns="91425" bIns="45700" anchor="t" anchorCtr="0">
            <a:normAutofit/>
          </a:bodyPr>
          <a:lstStyle/>
          <a:p>
            <a:pPr marL="457200" lvl="0" indent="-342900" algn="l" rtl="0">
              <a:lnSpc>
                <a:spcPct val="90000"/>
              </a:lnSpc>
              <a:spcBef>
                <a:spcPts val="1000"/>
              </a:spcBef>
              <a:spcAft>
                <a:spcPts val="0"/>
              </a:spcAft>
              <a:buSzPts val="1800"/>
              <a:buChar char="•"/>
            </a:pPr>
            <a:r>
              <a:rPr lang="en-CA"/>
              <a:t>NOT intended to be a story driven experience</a:t>
            </a:r>
            <a:endParaRPr/>
          </a:p>
          <a:p>
            <a:pPr marL="914400" lvl="0" indent="0" algn="l" rtl="0">
              <a:lnSpc>
                <a:spcPct val="90000"/>
              </a:lnSpc>
              <a:spcBef>
                <a:spcPts val="1000"/>
              </a:spcBef>
              <a:spcAft>
                <a:spcPts val="0"/>
              </a:spcAft>
              <a:buSzPts val="1800"/>
              <a:buNone/>
            </a:pPr>
            <a:endParaRPr/>
          </a:p>
          <a:p>
            <a:pPr marL="457200" lvl="0" indent="-342900" algn="l" rtl="0">
              <a:lnSpc>
                <a:spcPct val="90000"/>
              </a:lnSpc>
              <a:spcBef>
                <a:spcPts val="1000"/>
              </a:spcBef>
              <a:spcAft>
                <a:spcPts val="0"/>
              </a:spcAft>
              <a:buSzPts val="1800"/>
              <a:buChar char="•"/>
            </a:pPr>
            <a:r>
              <a:rPr lang="en-CA"/>
              <a:t>Basic plot points provide fundamental context of the world and the purpose of Luna’s adventure </a:t>
            </a:r>
            <a:endParaRPr/>
          </a:p>
          <a:p>
            <a:pPr marL="914400" lvl="0" indent="0" algn="l" rtl="0">
              <a:lnSpc>
                <a:spcPct val="90000"/>
              </a:lnSpc>
              <a:spcBef>
                <a:spcPts val="1000"/>
              </a:spcBef>
              <a:spcAft>
                <a:spcPts val="0"/>
              </a:spcAft>
              <a:buSzPts val="1800"/>
              <a:buNone/>
            </a:pPr>
            <a:endParaRPr/>
          </a:p>
          <a:p>
            <a:pPr marL="457200" lvl="0" indent="-342900" algn="l" rtl="0">
              <a:lnSpc>
                <a:spcPct val="90000"/>
              </a:lnSpc>
              <a:spcBef>
                <a:spcPts val="1000"/>
              </a:spcBef>
              <a:spcAft>
                <a:spcPts val="0"/>
              </a:spcAft>
              <a:buSzPts val="1800"/>
              <a:buChar char="•"/>
            </a:pPr>
            <a:r>
              <a:rPr lang="en-CA"/>
              <a:t>Emphasis on complimenting the game mechanics through story elements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g10f601381f9_0_10"/>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a:t>
            </a:r>
            <a:endParaRPr/>
          </a:p>
        </p:txBody>
      </p:sp>
      <p:sp>
        <p:nvSpPr>
          <p:cNvPr id="109" name="Google Shape;109;g10f601381f9_0_10"/>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Picking up &amp; Holding Objects:</a:t>
            </a:r>
            <a:endParaRPr b="1"/>
          </a:p>
          <a:p>
            <a:pPr marL="457200" lvl="0" indent="-342900" algn="l" rtl="0">
              <a:spcBef>
                <a:spcPts val="1000"/>
              </a:spcBef>
              <a:spcAft>
                <a:spcPts val="0"/>
              </a:spcAft>
              <a:buSzPts val="1800"/>
              <a:buChar char="-"/>
            </a:pPr>
            <a:r>
              <a:rPr lang="en-CA" b="1"/>
              <a:t>Control</a:t>
            </a:r>
            <a:r>
              <a:rPr lang="en-CA"/>
              <a:t>: Hold LMB</a:t>
            </a:r>
            <a:endParaRPr/>
          </a:p>
          <a:p>
            <a:pPr marL="457200" lvl="0" indent="-342900" algn="l" rtl="0">
              <a:spcBef>
                <a:spcPts val="0"/>
              </a:spcBef>
              <a:spcAft>
                <a:spcPts val="0"/>
              </a:spcAft>
              <a:buSzPts val="1800"/>
              <a:buChar char="-"/>
            </a:pPr>
            <a:r>
              <a:rPr lang="en-CA" b="1"/>
              <a:t>Description</a:t>
            </a:r>
            <a:r>
              <a:rPr lang="en-CA"/>
              <a:t>: Allows the player to hold and move various objects within the world. Objects will float directly in front of the player as opposed to having a holding animation.</a:t>
            </a:r>
            <a:endParaRPr/>
          </a:p>
        </p:txBody>
      </p:sp>
      <p:pic>
        <p:nvPicPr>
          <p:cNvPr id="110" name="Google Shape;110;g10f601381f9_0_10"/>
          <p:cNvPicPr preferRelativeResize="0"/>
          <p:nvPr/>
        </p:nvPicPr>
        <p:blipFill>
          <a:blip r:embed="rId3">
            <a:alphaModFix/>
          </a:blip>
          <a:stretch>
            <a:fillRect/>
          </a:stretch>
        </p:blipFill>
        <p:spPr>
          <a:xfrm>
            <a:off x="3026150" y="4037625"/>
            <a:ext cx="5355650" cy="25828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g10f601381f9_0_16"/>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16" name="Google Shape;116;g10f601381f9_0_16"/>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Throwing Objects:</a:t>
            </a:r>
            <a:endParaRPr b="1"/>
          </a:p>
          <a:p>
            <a:pPr marL="457200" lvl="0" indent="-342900" algn="l" rtl="0">
              <a:spcBef>
                <a:spcPts val="1000"/>
              </a:spcBef>
              <a:spcAft>
                <a:spcPts val="0"/>
              </a:spcAft>
              <a:buSzPts val="1800"/>
              <a:buChar char="-"/>
            </a:pPr>
            <a:r>
              <a:rPr lang="en-CA" b="1"/>
              <a:t>Control: </a:t>
            </a:r>
            <a:r>
              <a:rPr lang="en-CA"/>
              <a:t>Press RMB</a:t>
            </a:r>
            <a:endParaRPr/>
          </a:p>
          <a:p>
            <a:pPr marL="457200" lvl="0" indent="-342900" algn="l" rtl="0">
              <a:spcBef>
                <a:spcPts val="0"/>
              </a:spcBef>
              <a:spcAft>
                <a:spcPts val="0"/>
              </a:spcAft>
              <a:buSzPts val="1800"/>
              <a:buChar char="-"/>
            </a:pPr>
            <a:r>
              <a:rPr lang="en-CA" b="1"/>
              <a:t>Description: </a:t>
            </a:r>
            <a:r>
              <a:rPr lang="en-CA"/>
              <a:t>Item being held by the player will be thrown in the direction the player is looking. This mechanic will be important when solving various puzzle challenges. (Throwing items into desired areas, breakable items)</a:t>
            </a:r>
            <a:endParaRPr/>
          </a:p>
        </p:txBody>
      </p:sp>
      <p:pic>
        <p:nvPicPr>
          <p:cNvPr id="117" name="Google Shape;117;g10f601381f9_0_16"/>
          <p:cNvPicPr preferRelativeResize="0"/>
          <p:nvPr/>
        </p:nvPicPr>
        <p:blipFill>
          <a:blip r:embed="rId3">
            <a:alphaModFix/>
          </a:blip>
          <a:stretch>
            <a:fillRect/>
          </a:stretch>
        </p:blipFill>
        <p:spPr>
          <a:xfrm>
            <a:off x="6971250" y="4105100"/>
            <a:ext cx="4382551" cy="2752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g10f601381f9_0_22"/>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23" name="Google Shape;123;g10f601381f9_0_22"/>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Jumping:</a:t>
            </a:r>
            <a:endParaRPr b="1"/>
          </a:p>
          <a:p>
            <a:pPr marL="457200" lvl="0" indent="-342900" algn="l" rtl="0">
              <a:spcBef>
                <a:spcPts val="1000"/>
              </a:spcBef>
              <a:spcAft>
                <a:spcPts val="0"/>
              </a:spcAft>
              <a:buSzPts val="1800"/>
              <a:buChar char="-"/>
            </a:pPr>
            <a:r>
              <a:rPr lang="en-CA" b="1"/>
              <a:t>Control: </a:t>
            </a:r>
            <a:r>
              <a:rPr lang="en-CA"/>
              <a:t>Press SPACE</a:t>
            </a:r>
            <a:endParaRPr/>
          </a:p>
          <a:p>
            <a:pPr marL="457200" lvl="0" indent="-342900" algn="l" rtl="0">
              <a:spcBef>
                <a:spcPts val="0"/>
              </a:spcBef>
              <a:spcAft>
                <a:spcPts val="0"/>
              </a:spcAft>
              <a:buSzPts val="1800"/>
              <a:buChar char="-"/>
            </a:pPr>
            <a:r>
              <a:rPr lang="en-CA" b="1"/>
              <a:t>Description: </a:t>
            </a:r>
            <a:r>
              <a:rPr lang="en-CA"/>
              <a:t>Players will have 2 jumps (double jump). Jump charges will be recharged when the player collides with the ground.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g10f601381f9_0_33"/>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29" name="Google Shape;129;g10f601381f9_0_33"/>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Climbing:</a:t>
            </a:r>
            <a:endParaRPr b="1"/>
          </a:p>
          <a:p>
            <a:pPr marL="457200" lvl="0" indent="-342900" algn="l" rtl="0">
              <a:spcBef>
                <a:spcPts val="1000"/>
              </a:spcBef>
              <a:spcAft>
                <a:spcPts val="0"/>
              </a:spcAft>
              <a:buSzPts val="1800"/>
              <a:buChar char="-"/>
            </a:pPr>
            <a:r>
              <a:rPr lang="en-CA" b="1"/>
              <a:t>Control: </a:t>
            </a:r>
            <a:r>
              <a:rPr lang="en-CA"/>
              <a:t>Hold SPACE + Directional Key (WASD)</a:t>
            </a:r>
            <a:endParaRPr/>
          </a:p>
          <a:p>
            <a:pPr marL="457200" lvl="0" indent="-342900" algn="l" rtl="0">
              <a:spcBef>
                <a:spcPts val="0"/>
              </a:spcBef>
              <a:spcAft>
                <a:spcPts val="0"/>
              </a:spcAft>
              <a:buSzPts val="1800"/>
              <a:buChar char="-"/>
            </a:pPr>
            <a:r>
              <a:rPr lang="en-CA" b="1"/>
              <a:t>Description: </a:t>
            </a:r>
            <a:r>
              <a:rPr lang="en-CA"/>
              <a:t>When colliding with a wall, players can hold SPACE + a directional key to climb. The distance the player will climb will be proportional to there horizontal &amp; vertical velocity when the initial collision takes place.</a:t>
            </a:r>
            <a:endParaRPr/>
          </a:p>
        </p:txBody>
      </p:sp>
      <p:pic>
        <p:nvPicPr>
          <p:cNvPr id="130" name="Google Shape;130;g10f601381f9_0_33"/>
          <p:cNvPicPr preferRelativeResize="0"/>
          <p:nvPr/>
        </p:nvPicPr>
        <p:blipFill>
          <a:blip r:embed="rId3">
            <a:alphaModFix/>
          </a:blip>
          <a:stretch>
            <a:fillRect/>
          </a:stretch>
        </p:blipFill>
        <p:spPr>
          <a:xfrm>
            <a:off x="5856000" y="4023200"/>
            <a:ext cx="4900125" cy="2655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g10f601381f9_0_38"/>
          <p:cNvSpPr txBox="1">
            <a:spLocks noGrp="1"/>
          </p:cNvSpPr>
          <p:nvPr>
            <p:ph type="title"/>
          </p:nvPr>
        </p:nvSpPr>
        <p:spPr>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CA"/>
              <a:t>Game Mechanics Cont.</a:t>
            </a:r>
            <a:endParaRPr/>
          </a:p>
        </p:txBody>
      </p:sp>
      <p:sp>
        <p:nvSpPr>
          <p:cNvPr id="136" name="Google Shape;136;g10f601381f9_0_38"/>
          <p:cNvSpPr txBox="1">
            <a:spLocks noGrp="1"/>
          </p:cNvSpPr>
          <p:nvPr>
            <p:ph idx="1"/>
          </p:nvPr>
        </p:nvSpPr>
        <p:spPr>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CA" b="1"/>
              <a:t>Slacklines/Balancing:</a:t>
            </a:r>
            <a:endParaRPr b="1"/>
          </a:p>
          <a:p>
            <a:pPr marL="457200" lvl="0" indent="-342900" algn="l" rtl="0">
              <a:spcBef>
                <a:spcPts val="1000"/>
              </a:spcBef>
              <a:spcAft>
                <a:spcPts val="0"/>
              </a:spcAft>
              <a:buSzPts val="1800"/>
              <a:buChar char="-"/>
            </a:pPr>
            <a:r>
              <a:rPr lang="en-CA" b="1"/>
              <a:t>Control: </a:t>
            </a:r>
            <a:r>
              <a:rPr lang="en-CA"/>
              <a:t>Press A &amp; D</a:t>
            </a:r>
            <a:endParaRPr/>
          </a:p>
          <a:p>
            <a:pPr marL="457200" lvl="0" indent="-342900" algn="l" rtl="0">
              <a:spcBef>
                <a:spcPts val="0"/>
              </a:spcBef>
              <a:spcAft>
                <a:spcPts val="0"/>
              </a:spcAft>
              <a:buSzPts val="1800"/>
              <a:buChar char="-"/>
            </a:pPr>
            <a:r>
              <a:rPr lang="en-CA" b="1"/>
              <a:t>Description: </a:t>
            </a:r>
            <a:r>
              <a:rPr lang="en-CA"/>
              <a:t>A minigame activity where the player will perform a “balancing act” across tightrope-like terrain. Player will have to use A or D to ensure the character is not leaning too far in one direction.</a:t>
            </a:r>
            <a:endParaRPr/>
          </a:p>
        </p:txBody>
      </p:sp>
      <p:pic>
        <p:nvPicPr>
          <p:cNvPr id="137" name="Google Shape;137;g10f601381f9_0_38"/>
          <p:cNvPicPr preferRelativeResize="0"/>
          <p:nvPr/>
        </p:nvPicPr>
        <p:blipFill>
          <a:blip r:embed="rId3">
            <a:alphaModFix/>
          </a:blip>
          <a:stretch>
            <a:fillRect/>
          </a:stretch>
        </p:blipFill>
        <p:spPr>
          <a:xfrm>
            <a:off x="3258375" y="4040275"/>
            <a:ext cx="5215200" cy="2743200"/>
          </a:xfrm>
          <a:prstGeom prst="rect">
            <a:avLst/>
          </a:prstGeom>
          <a:noFill/>
          <a:ln>
            <a:noFill/>
          </a:ln>
        </p:spPr>
      </p:pic>
    </p:spTree>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TM04033923[[fn=Depth]]</Template>
  <TotalTime>28</TotalTime>
  <Words>1293</Words>
  <Application>Microsoft Office PowerPoint</Application>
  <PresentationFormat>Widescreen</PresentationFormat>
  <Paragraphs>107</Paragraphs>
  <Slides>18</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Corbel</vt:lpstr>
      <vt:lpstr>Depth</vt:lpstr>
      <vt:lpstr>Feral</vt:lpstr>
      <vt:lpstr>General Overview</vt:lpstr>
      <vt:lpstr>Game Story</vt:lpstr>
      <vt:lpstr>Game Story Cont.</vt:lpstr>
      <vt:lpstr>Game Mechanics</vt:lpstr>
      <vt:lpstr>Game Mechanics Cont.</vt:lpstr>
      <vt:lpstr>Game Mechanics Cont.</vt:lpstr>
      <vt:lpstr>Game Mechanics Cont.</vt:lpstr>
      <vt:lpstr>Game Mechanics Cont.</vt:lpstr>
      <vt:lpstr>Game Mechanics Cont.</vt:lpstr>
      <vt:lpstr>Game Mechanics Cont.</vt:lpstr>
      <vt:lpstr>pics</vt:lpstr>
      <vt:lpstr>Target Audience</vt:lpstr>
      <vt:lpstr>Target Audience Cont.</vt:lpstr>
      <vt:lpstr>Monetary Strategy</vt:lpstr>
      <vt:lpstr>Additional Monetary Considerations</vt:lpstr>
      <vt:lpstr>Technical Information</vt:lpstr>
      <vt:lpstr>Thank you for your time, 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Feral</dc:title>
  <dc:creator>Jordan Mcc</dc:creator>
  <cp:lastModifiedBy>Jordan Mcc</cp:lastModifiedBy>
  <cp:revision>2</cp:revision>
  <dcterms:created xsi:type="dcterms:W3CDTF">2022-01-13T21:26:01Z</dcterms:created>
  <dcterms:modified xsi:type="dcterms:W3CDTF">2022-01-23T21:59:43Z</dcterms:modified>
</cp:coreProperties>
</file>